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65" r:id="rId2"/>
  </p:sldMasterIdLst>
  <p:notesMasterIdLst>
    <p:notesMasterId r:id="rId21"/>
  </p:notesMasterIdLst>
  <p:sldIdLst>
    <p:sldId id="672" r:id="rId3"/>
    <p:sldId id="696" r:id="rId4"/>
    <p:sldId id="699" r:id="rId5"/>
    <p:sldId id="750" r:id="rId6"/>
    <p:sldId id="723" r:id="rId7"/>
    <p:sldId id="720" r:id="rId8"/>
    <p:sldId id="729" r:id="rId9"/>
    <p:sldId id="728" r:id="rId10"/>
    <p:sldId id="733" r:id="rId11"/>
    <p:sldId id="747" r:id="rId12"/>
    <p:sldId id="739" r:id="rId13"/>
    <p:sldId id="744" r:id="rId14"/>
    <p:sldId id="748" r:id="rId15"/>
    <p:sldId id="746" r:id="rId16"/>
    <p:sldId id="765" r:id="rId17"/>
    <p:sldId id="651" r:id="rId18"/>
    <p:sldId id="749" r:id="rId19"/>
    <p:sldId id="698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F7F"/>
    <a:srgbClr val="E6E6E6"/>
    <a:srgbClr val="241C1A"/>
    <a:srgbClr val="211B1A"/>
    <a:srgbClr val="231C1C"/>
    <a:srgbClr val="040104"/>
    <a:srgbClr val="F5F4F3"/>
    <a:srgbClr val="F7F6F5"/>
    <a:srgbClr val="E2D9C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86" autoAdjust="0"/>
    <p:restoredTop sz="73399" autoAdjust="0"/>
  </p:normalViewPr>
  <p:slideViewPr>
    <p:cSldViewPr snapToGrid="0">
      <p:cViewPr varScale="1">
        <p:scale>
          <a:sx n="49" d="100"/>
          <a:sy n="49" d="100"/>
        </p:scale>
        <p:origin x="1056" y="44"/>
      </p:cViewPr>
      <p:guideLst>
        <p:guide orient="horz" pos="2175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2020/11/22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核心是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核心是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核心是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动作捕捉的实质就是要测量、跟踪、记录物体在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</a:rPr>
              <a:t>三维空间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中的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</a:rPr>
              <a:t>运动轨迹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动作捕捉技术完成了将表情和动作数字化的工作，提供了新的人机交互手段，比传统的键盘、鼠标更直接方便。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将动作捕捉技术应用于中风患者的训练辅助，捕捉患者的动作，便于进行量化分析，结合人体生理学、物理学原理，研究改进的方法，使训练辅助从纯粹的依靠经验的状态，进入理论化、数字化的时代。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我们的课题任务是：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face_recognition</a:t>
            </a:r>
            <a:r>
              <a:rPr lang="zh-CN" altLang="en-US" dirty="0"/>
              <a:t>是非常简洁实用的人脸识别库，</a:t>
            </a:r>
            <a:r>
              <a:rPr lang="zh-CN" altLang="en-US" sz="1200" dirty="0"/>
              <a:t>采用</a:t>
            </a:r>
            <a:r>
              <a:rPr lang="en-US" altLang="zh-CN" sz="1200" dirty="0"/>
              <a:t>C++</a:t>
            </a:r>
            <a:r>
              <a:rPr lang="zh-CN" altLang="en-US" sz="1200" dirty="0"/>
              <a:t>开源库</a:t>
            </a:r>
            <a:r>
              <a:rPr lang="en-US" altLang="zh-CN" sz="1200" dirty="0" err="1"/>
              <a:t>dlib</a:t>
            </a:r>
            <a:r>
              <a:rPr lang="zh-CN" altLang="en-US" sz="1200" dirty="0"/>
              <a:t>中的深度学习模型，</a:t>
            </a:r>
            <a:r>
              <a:rPr lang="zh-CN" altLang="en-US" dirty="0"/>
              <a:t>可以使用</a:t>
            </a:r>
            <a:r>
              <a:rPr lang="en-US" altLang="zh-CN" dirty="0"/>
              <a:t>Python</a:t>
            </a:r>
            <a:r>
              <a:rPr lang="zh-CN" altLang="en-US" dirty="0"/>
              <a:t>和命令行工具提取、识别、操作人脸。人脸识别实际上是对人脸进行编码后再去计算两人脸的相似度，</a:t>
            </a:r>
            <a:r>
              <a:rPr lang="en-US" altLang="zh-CN" dirty="0" err="1"/>
              <a:t>known_image</a:t>
            </a:r>
            <a:r>
              <a:rPr lang="zh-CN" altLang="en-US" dirty="0"/>
              <a:t>是已知人脸库的图像，</a:t>
            </a:r>
            <a:r>
              <a:rPr lang="en-US" altLang="zh-CN" dirty="0" err="1"/>
              <a:t>unknown_image</a:t>
            </a:r>
            <a:r>
              <a:rPr lang="zh-CN" altLang="en-US" dirty="0"/>
              <a:t>是待检测的图像，分别利用</a:t>
            </a:r>
            <a:r>
              <a:rPr lang="en-US" altLang="zh-CN" dirty="0" err="1"/>
              <a:t>face_encodings</a:t>
            </a:r>
            <a:r>
              <a:rPr lang="zh-CN" altLang="en-US" dirty="0"/>
              <a:t>函数来映射成一个向量，再利用两个向量的内积来衡量相似度，</a:t>
            </a:r>
            <a:r>
              <a:rPr lang="en-US" altLang="zh-CN" dirty="0" err="1"/>
              <a:t>compare_faces</a:t>
            </a:r>
            <a:r>
              <a:rPr lang="zh-CN" altLang="en-US" dirty="0"/>
              <a:t>函数就是根据阈值确认是否是同一人脸。上述函数都是支持多个人脸计算的。另外</a:t>
            </a:r>
            <a:r>
              <a:rPr lang="en-US" altLang="zh-CN" dirty="0" err="1"/>
              <a:t>compare_faces</a:t>
            </a:r>
            <a:r>
              <a:rPr lang="zh-CN" altLang="en-US" dirty="0"/>
              <a:t>有个</a:t>
            </a:r>
            <a:r>
              <a:rPr lang="en-US" altLang="zh-CN" dirty="0"/>
              <a:t>tolerance</a:t>
            </a:r>
            <a:r>
              <a:rPr lang="zh-CN" altLang="en-US" dirty="0"/>
              <a:t>参数是控制阈值的，</a:t>
            </a:r>
            <a:r>
              <a:rPr lang="en-US" altLang="zh-CN" dirty="0"/>
              <a:t>tolerance</a:t>
            </a:r>
            <a:r>
              <a:rPr lang="zh-CN" altLang="en-US" dirty="0"/>
              <a:t>值越低越严格，默认为</a:t>
            </a:r>
            <a:r>
              <a:rPr lang="en-US" altLang="zh-CN" dirty="0"/>
              <a:t>0.6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核心是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核心是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这里基于动态规划构建序列</a:t>
            </a:r>
            <a:r>
              <a:rPr lang="en-US" altLang="zh-CN" dirty="0"/>
              <a:t>a</a:t>
            </a:r>
            <a:r>
              <a:rPr lang="zh-CN" altLang="en-US" dirty="0"/>
              <a:t>和序列</a:t>
            </a:r>
            <a:r>
              <a:rPr lang="en-US" altLang="zh-CN" dirty="0"/>
              <a:t>b</a:t>
            </a:r>
            <a:r>
              <a:rPr lang="zh-CN" altLang="en-US" dirty="0"/>
              <a:t>的距离矩阵</a:t>
            </a:r>
            <a:r>
              <a:rPr lang="en-US" altLang="zh-CN" dirty="0" err="1"/>
              <a:t>dp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，其中</a:t>
            </a:r>
            <a:r>
              <a:rPr lang="en-US" altLang="zh-CN" dirty="0" err="1"/>
              <a:t>dp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表示序列</a:t>
            </a:r>
            <a:r>
              <a:rPr lang="en-US" altLang="zh-CN" dirty="0"/>
              <a:t>a[0:i]</a:t>
            </a:r>
            <a:r>
              <a:rPr lang="zh-CN" altLang="en-US" dirty="0"/>
              <a:t>和</a:t>
            </a:r>
            <a:r>
              <a:rPr lang="en-US" altLang="zh-CN" dirty="0"/>
              <a:t>b[0:j]</a:t>
            </a:r>
            <a:r>
              <a:rPr lang="zh-CN" altLang="en-US" dirty="0"/>
              <a:t>之间的相似距离的平方，所以</a:t>
            </a:r>
            <a:r>
              <a:rPr lang="en-US" altLang="zh-CN" dirty="0" err="1"/>
              <a:t>dp</a:t>
            </a:r>
            <a:r>
              <a:rPr lang="en-US" altLang="zh-CN" dirty="0"/>
              <a:t>[</a:t>
            </a:r>
            <a:r>
              <a:rPr lang="en-US" altLang="zh-CN" dirty="0" err="1"/>
              <a:t>len</a:t>
            </a:r>
            <a:r>
              <a:rPr lang="en-US" altLang="zh-CN" dirty="0"/>
              <a:t>(a)-1][</a:t>
            </a:r>
            <a:r>
              <a:rPr lang="en-US" altLang="zh-CN" dirty="0" err="1"/>
              <a:t>len</a:t>
            </a:r>
            <a:r>
              <a:rPr lang="en-US" altLang="zh-CN" dirty="0"/>
              <a:t>(b)-1] </a:t>
            </a:r>
            <a:r>
              <a:rPr lang="zh-CN" altLang="en-US" dirty="0"/>
              <a:t>就是相似距离的平方，最后开方就是两个时间序列的相似距离，这也就是</a:t>
            </a:r>
            <a:r>
              <a:rPr lang="en-US" altLang="zh-CN" dirty="0"/>
              <a:t>DTW</a:t>
            </a:r>
            <a:r>
              <a:rPr lang="zh-CN" altLang="en-US" dirty="0"/>
              <a:t>算法核心实现。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78485" y="1582420"/>
            <a:ext cx="7456805" cy="878840"/>
          </a:xfrm>
        </p:spPr>
        <p:txBody>
          <a:bodyPr/>
          <a:lstStyle/>
          <a:p>
            <a:r>
              <a:rPr lang="zh-CN" altLang="en-US" sz="3600" dirty="0">
                <a:ea typeface="+mn-ea"/>
                <a:cs typeface="+mn-ea"/>
              </a:rPr>
              <a:t>基于</a:t>
            </a:r>
            <a:r>
              <a:rPr lang="en-US" altLang="zh-CN" sz="3600" dirty="0">
                <a:ea typeface="+mn-ea"/>
                <a:cs typeface="+mn-ea"/>
              </a:rPr>
              <a:t>Kinect</a:t>
            </a:r>
            <a:r>
              <a:rPr lang="zh-CN" altLang="en-US" sz="3600" dirty="0">
                <a:ea typeface="+mn-ea"/>
                <a:cs typeface="+mn-ea"/>
              </a:rPr>
              <a:t>的运动训练辅助系统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7" y="4191961"/>
            <a:ext cx="3350083" cy="7078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/>
                <a:cs typeface="+mn-ea"/>
              </a:rPr>
              <a:t>报告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人：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06017317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宋长骏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/>
                <a:cs typeface="+mn-ea"/>
              </a:rPr>
              <a:t>组    员：</a:t>
            </a:r>
            <a:r>
              <a:rPr lang="en-US" altLang="zh-CN" sz="2000" dirty="0">
                <a:solidFill>
                  <a:schemeClr val="accent2"/>
                </a:solidFill>
                <a:latin typeface="Arial" panose="020B0604020202020204"/>
                <a:cs typeface="+mn-ea"/>
              </a:rPr>
              <a:t>06017112</a:t>
            </a:r>
            <a:r>
              <a:rPr lang="zh-CN" altLang="en-US" sz="2000" dirty="0">
                <a:solidFill>
                  <a:schemeClr val="accent2"/>
                </a:solidFill>
                <a:latin typeface="Arial" panose="020B0604020202020204"/>
                <a:cs typeface="+mn-ea"/>
              </a:rPr>
              <a:t>陈琢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7504" y="4899847"/>
            <a:ext cx="3680976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日期：</a:t>
            </a:r>
            <a:r>
              <a:rPr lang="en-US" altLang="zh-CN" sz="2000" noProof="0" dirty="0">
                <a:solidFill>
                  <a:schemeClr val="accent1"/>
                </a:solidFill>
                <a:latin typeface="Arial" panose="020B0604020202020204"/>
                <a:cs typeface="+mn-ea"/>
              </a:rPr>
              <a:t>2020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/11/19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8608" y="2815531"/>
            <a:ext cx="6848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800" dirty="0"/>
            </a:b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2621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刷脸登录功能实现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7575" y="1804391"/>
            <a:ext cx="929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face_recognition</a:t>
            </a:r>
            <a:r>
              <a:rPr lang="en-US" altLang="zh-CN" sz="2400" dirty="0"/>
              <a:t>: </a:t>
            </a:r>
            <a:r>
              <a:rPr lang="zh-CN" altLang="en-US" sz="2400" dirty="0"/>
              <a:t>采用</a:t>
            </a:r>
            <a:r>
              <a:rPr lang="en-US" altLang="zh-CN" sz="2400" dirty="0"/>
              <a:t>C++</a:t>
            </a:r>
            <a:r>
              <a:rPr lang="zh-CN" altLang="en-US" sz="2400" dirty="0"/>
              <a:t>开源库</a:t>
            </a:r>
            <a:r>
              <a:rPr lang="en-US" altLang="zh-CN" sz="2400" dirty="0" err="1"/>
              <a:t>dlib</a:t>
            </a:r>
            <a:r>
              <a:rPr lang="zh-CN" altLang="en-US" sz="2400" dirty="0"/>
              <a:t>中的深度学习模型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321" t="-1906" r="9575" b="1906"/>
          <a:stretch>
            <a:fillRect/>
          </a:stretch>
        </p:blipFill>
        <p:spPr>
          <a:xfrm>
            <a:off x="1631558" y="2433323"/>
            <a:ext cx="10560442" cy="29632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7575" y="5660567"/>
            <a:ext cx="535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阈值参数</a:t>
            </a:r>
            <a:r>
              <a:rPr lang="en-US" altLang="zh-CN" sz="2400" dirty="0"/>
              <a:t>tolerance</a:t>
            </a:r>
            <a:r>
              <a:rPr lang="zh-CN" altLang="en-US" sz="2400" dirty="0"/>
              <a:t>，值越低越严格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917575" y="2606872"/>
            <a:ext cx="898699" cy="420159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1124576" y="3465665"/>
            <a:ext cx="691697" cy="235339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65723" y="2372031"/>
            <a:ext cx="898699" cy="369332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已知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65723" y="3556826"/>
            <a:ext cx="898699" cy="369332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待检测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动作序列评估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5010" y="2195830"/>
            <a:ext cx="68757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确定好特征向量的选取。</a:t>
            </a:r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基于参考模板生成参考序列</a:t>
            </a:r>
            <a:r>
              <a:rPr lang="en-US" altLang="zh-CN"/>
              <a:t>S1</a:t>
            </a:r>
            <a:r>
              <a:rPr lang="zh-CN" altLang="en-US"/>
              <a:t>，在动作捕捉时生成测试序列</a:t>
            </a:r>
            <a:r>
              <a:rPr lang="en-US" altLang="zh-CN"/>
              <a:t>S2</a:t>
            </a:r>
            <a:r>
              <a:rPr lang="zh-CN" altLang="en-US"/>
              <a:t>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用动态时间规整处理时间序列的相似度计算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特征的选取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5010" y="2566035"/>
            <a:ext cx="14732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选取</a:t>
            </a:r>
            <a:r>
              <a:rPr lang="en-US" altLang="zh-CN"/>
              <a:t>Elbow,Shoulder,Spine_mid</a:t>
            </a:r>
            <a:r>
              <a:rPr lang="zh-CN" altLang="en-US"/>
              <a:t>和</a:t>
            </a:r>
            <a:r>
              <a:rPr lang="en-US" altLang="zh-CN"/>
              <a:t>knee</a:t>
            </a:r>
            <a:r>
              <a:rPr lang="zh-CN" altLang="en-US"/>
              <a:t>处的弯曲角度作为特征</a:t>
            </a:r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归一化评分为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21573" y="3088005"/>
          <a:ext cx="54546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4" imgW="545465" imgH="431800" progId="Equation.KSEE3">
                  <p:embed/>
                </p:oleObj>
              </mc:Choice>
              <mc:Fallback>
                <p:oleObj r:id="rId4" imgW="545465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21573" y="3088005"/>
                        <a:ext cx="54546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动作序列评估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5411" y="1780912"/>
            <a:ext cx="1041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Dynamic Time Warping (DTW) </a:t>
            </a:r>
            <a:r>
              <a:rPr lang="zh-CN" altLang="en-US" sz="2400" dirty="0">
                <a:latin typeface="+mn-ea"/>
              </a:rPr>
              <a:t>通过动态规划来计算这个序列的相似距离。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5072" y="2314463"/>
            <a:ext cx="942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基于动态规划序列</a:t>
            </a:r>
            <a:r>
              <a:rPr lang="en-US" altLang="zh-CN" sz="2400" dirty="0">
                <a:latin typeface="+mn-ea"/>
              </a:rPr>
              <a:t>a</a:t>
            </a:r>
            <a:r>
              <a:rPr lang="zh-CN" altLang="en-US" sz="2400" dirty="0">
                <a:latin typeface="+mn-ea"/>
              </a:rPr>
              <a:t>和序列</a:t>
            </a:r>
            <a:r>
              <a:rPr lang="en-US" altLang="zh-CN" sz="2400" dirty="0">
                <a:latin typeface="+mn-ea"/>
              </a:rPr>
              <a:t>b</a:t>
            </a:r>
            <a:r>
              <a:rPr lang="zh-CN" altLang="en-US" sz="2400" dirty="0">
                <a:latin typeface="+mn-ea"/>
              </a:rPr>
              <a:t>的距离矩阵</a:t>
            </a:r>
            <a:r>
              <a:rPr lang="en-US" altLang="zh-CN" sz="2400" dirty="0" err="1">
                <a:latin typeface="+mn-ea"/>
              </a:rPr>
              <a:t>dp</a:t>
            </a:r>
            <a:r>
              <a:rPr lang="en-US" altLang="zh-CN" sz="2400" dirty="0">
                <a:latin typeface="+mn-ea"/>
              </a:rPr>
              <a:t>[</a:t>
            </a:r>
            <a:r>
              <a:rPr lang="en-US" altLang="zh-CN" sz="2400" dirty="0" err="1">
                <a:latin typeface="+mn-ea"/>
              </a:rPr>
              <a:t>i</a:t>
            </a:r>
            <a:r>
              <a:rPr lang="en-US" altLang="zh-CN" sz="2400" dirty="0">
                <a:latin typeface="+mn-ea"/>
              </a:rPr>
              <a:t>][j]:</a:t>
            </a:r>
            <a:endParaRPr lang="zh-CN" altLang="en-US" sz="2400" b="1" dirty="0"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9" y="3039514"/>
            <a:ext cx="10496550" cy="168592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1329667" y="4075464"/>
            <a:ext cx="0" cy="845337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75989" y="4920801"/>
            <a:ext cx="1741118" cy="923330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序列</a:t>
            </a:r>
            <a:r>
              <a:rPr lang="en-US" altLang="zh-CN" dirty="0"/>
              <a:t>a[0:i]</a:t>
            </a:r>
            <a:r>
              <a:rPr lang="zh-CN" altLang="en-US" dirty="0"/>
              <a:t>和</a:t>
            </a:r>
            <a:r>
              <a:rPr lang="en-US" altLang="zh-CN" dirty="0"/>
              <a:t>b[0:j]</a:t>
            </a:r>
            <a:r>
              <a:rPr lang="zh-CN" altLang="en-US" dirty="0"/>
              <a:t>之间的相似距离的平方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30466" y="5160987"/>
            <a:ext cx="725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dp</a:t>
            </a:r>
            <a:r>
              <a:rPr lang="en-US" altLang="zh-CN" sz="2400" dirty="0"/>
              <a:t>[</a:t>
            </a:r>
            <a:r>
              <a:rPr lang="en-US" altLang="zh-CN" sz="2400" dirty="0" err="1"/>
              <a:t>len</a:t>
            </a:r>
            <a:r>
              <a:rPr lang="en-US" altLang="zh-CN" sz="2400" dirty="0"/>
              <a:t>(a)-1][</a:t>
            </a:r>
            <a:r>
              <a:rPr lang="en-US" altLang="zh-CN" sz="2400" dirty="0" err="1"/>
              <a:t>len</a:t>
            </a:r>
            <a:r>
              <a:rPr lang="en-US" altLang="zh-CN" sz="2400" dirty="0"/>
              <a:t>(b)-1] </a:t>
            </a:r>
            <a:r>
              <a:rPr lang="zh-CN" altLang="en-US" sz="2400" dirty="0"/>
              <a:t>即为相似距离的平方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15468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DTW</a:t>
            </a: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算法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05" y="1299210"/>
            <a:ext cx="5353050" cy="5238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6630" y="2230755"/>
            <a:ext cx="29616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边界条件</a:t>
            </a:r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连续性</a:t>
            </a:r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单调性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90135" y="1341755"/>
            <a:ext cx="1066800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15468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DTW</a:t>
            </a: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算法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216646" y="1902998"/>
            <a:ext cx="10030490" cy="41313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成果展示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>
              <a:cs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功能演示</a:t>
            </a:r>
          </a:p>
        </p:txBody>
      </p:sp>
      <p:pic>
        <p:nvPicPr>
          <p:cNvPr id="10" name="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聆听！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感谢老师同学的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841123" y="3667054"/>
            <a:ext cx="5798382" cy="286232"/>
          </a:xfrm>
        </p:spPr>
        <p:txBody>
          <a:bodyPr/>
          <a:lstStyle/>
          <a:p>
            <a:r>
              <a:rPr lang="en-US" altLang="zh-CN" spc="450" dirty="0"/>
              <a:t>Thanks For Your Listening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643636" y="1383211"/>
            <a:ext cx="27036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项目背景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858918" y="3173651"/>
            <a:ext cx="34256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项目构成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534972" y="5106111"/>
            <a:ext cx="28680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成果展示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6226027" y="3170213"/>
            <a:ext cx="495959" cy="495959"/>
            <a:chOff x="6932134" y="1758101"/>
            <a:chExt cx="495959" cy="495959"/>
          </a:xfrm>
        </p:grpSpPr>
        <p:sp>
          <p:nvSpPr>
            <p:cNvPr id="63" name="íṥļîḓê"/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4" name="íṥlíḓê"/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ïśļiḑé"/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816532" y="5102673"/>
            <a:ext cx="495959" cy="495959"/>
            <a:chOff x="7112947" y="2706714"/>
            <a:chExt cx="495959" cy="495959"/>
          </a:xfrm>
        </p:grpSpPr>
        <p:sp>
          <p:nvSpPr>
            <p:cNvPr id="67" name="íṥļîḓê"/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8" name="íṥlíḓê"/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9" name="ïśļiḑé"/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904501" y="1370630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6893416" y="191557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7057045" y="369687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6604300" y="5629331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949983" y="1321208"/>
            <a:ext cx="817163" cy="732782"/>
            <a:chOff x="7575067" y="723491"/>
            <a:chExt cx="817163" cy="732782"/>
          </a:xfrm>
        </p:grpSpPr>
        <p:sp>
          <p:nvSpPr>
            <p:cNvPr id="92" name="文本框 91"/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151473" y="3080426"/>
            <a:ext cx="817163" cy="732782"/>
            <a:chOff x="7857580" y="1668314"/>
            <a:chExt cx="817163" cy="732782"/>
          </a:xfrm>
        </p:grpSpPr>
        <p:sp>
          <p:nvSpPr>
            <p:cNvPr id="95" name="文本框 94"/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6747577" y="5013426"/>
            <a:ext cx="817163" cy="732782"/>
            <a:chOff x="8043992" y="2617467"/>
            <a:chExt cx="817163" cy="732782"/>
          </a:xfrm>
        </p:grpSpPr>
        <p:sp>
          <p:nvSpPr>
            <p:cNvPr id="98" name="文本框 97"/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42187" y="4088028"/>
            <a:ext cx="5368944" cy="7254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>
                <a:solidFill>
                  <a:srgbClr val="445437"/>
                </a:solidFill>
                <a:cs typeface="+mn-ea"/>
              </a:rPr>
              <a:t>    </a:t>
            </a:r>
            <a:r>
              <a:rPr lang="zh-CN" altLang="en-US" spc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项目背景</a:t>
            </a:r>
            <a:endParaRPr lang="zh-CN" altLang="en-US" spc="0" dirty="0">
              <a:solidFill>
                <a:srgbClr val="445437"/>
              </a:solidFill>
              <a:cs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Introduction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项目背景</a:t>
            </a:r>
            <a:endParaRPr lang="zh-CN" altLang="en-US" dirty="0"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894996" y="1310007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0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1078278" y="1048514"/>
            <a:ext cx="2924762" cy="462755"/>
          </a:xfrm>
        </p:spPr>
        <p:txBody>
          <a:bodyPr/>
          <a:lstStyle/>
          <a:p>
            <a:pPr algn="l"/>
            <a:r>
              <a:rPr lang="zh-CN" altLang="en-US" dirty="0">
                <a:ea typeface="+mn-ea"/>
                <a:cs typeface="+mn-ea"/>
              </a:rPr>
              <a:t>动作捕捉与训练辅助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757" y="1629567"/>
            <a:ext cx="5255886" cy="47886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5126" y="2258198"/>
            <a:ext cx="5135672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动作捕捉</a:t>
            </a:r>
            <a:r>
              <a:rPr lang="zh-CN" altLang="en-US" sz="2000" dirty="0">
                <a:solidFill>
                  <a:srgbClr val="FF0000"/>
                </a:solidFill>
              </a:rPr>
              <a:t>实质</a:t>
            </a:r>
            <a:r>
              <a:rPr lang="zh-CN" altLang="en-US" sz="2000" dirty="0"/>
              <a:t>就是</a:t>
            </a:r>
            <a:r>
              <a:rPr lang="zh-CN" altLang="en-US" sz="2000" dirty="0">
                <a:solidFill>
                  <a:srgbClr val="FF0000"/>
                </a:solidFill>
              </a:rPr>
              <a:t>测量、跟踪、记录</a:t>
            </a:r>
            <a:r>
              <a:rPr lang="zh-CN" altLang="en-US" sz="2000" dirty="0"/>
              <a:t>物体在三维空间中的运动轨迹。动作捕捉技术完成了将表情和动作</a:t>
            </a:r>
            <a:r>
              <a:rPr lang="zh-CN" altLang="en-US" sz="2000" dirty="0">
                <a:solidFill>
                  <a:srgbClr val="FF0000"/>
                </a:solidFill>
              </a:rPr>
              <a:t>数字化</a:t>
            </a:r>
            <a:r>
              <a:rPr lang="zh-CN" altLang="en-US" sz="2000" dirty="0"/>
              <a:t>的工作，提供了新的人机交互手段，比传统的键盘、鼠标更为方便。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应用于患者的训练辅助，捕捉患者的动作，便于进行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+mn-ea"/>
              </a:rPr>
              <a:t>量化分析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，结合人体生理学、物理学原理，研究改进的方法，使训练辅助从纯粹的依靠经验的状态，进入理论化、数字化的时代。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55593" y="4166527"/>
            <a:ext cx="5368944" cy="725488"/>
          </a:xfrm>
        </p:spPr>
        <p:txBody>
          <a:bodyPr/>
          <a:lstStyle/>
          <a:p>
            <a:r>
              <a:rPr lang="zh-CN" altLang="en-US" dirty="0"/>
              <a:t>项目构成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48419" y="1319636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Tasks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073" y="9666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课题任务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30868" y="1838377"/>
            <a:ext cx="815444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基于深度摄像头搭建机器视觉嵌入式系统，完成对骨骼的关键点标定。</a:t>
            </a:r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利用</a:t>
            </a:r>
            <a:r>
              <a:rPr lang="en-US" altLang="zh-CN" sz="2400" dirty="0"/>
              <a:t>3d</a:t>
            </a:r>
            <a:r>
              <a:rPr lang="zh-CN" altLang="en-US" sz="2400" dirty="0"/>
              <a:t>软件建模，实现动作捕捉系统，支持动作</a:t>
            </a:r>
            <a:r>
              <a:rPr lang="en-US" altLang="zh-CN" sz="2400" dirty="0"/>
              <a:t>3d</a:t>
            </a:r>
            <a:r>
              <a:rPr lang="zh-CN" altLang="en-US" sz="2400" dirty="0"/>
              <a:t>展示，肢体动作识别等常见场景应用。</a:t>
            </a:r>
          </a:p>
          <a:p>
            <a:endParaRPr lang="zh-CN" altLang="en-US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支持录制动作模板，并将两段动作序列进行比较，评估相似度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系统框图</a:t>
            </a:r>
          </a:p>
        </p:txBody>
      </p:sp>
      <p:pic>
        <p:nvPicPr>
          <p:cNvPr id="5" name="图片 4" descr="Untitled Diagram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2626360"/>
            <a:ext cx="5170170" cy="2479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10" y="2266950"/>
            <a:ext cx="5472430" cy="3197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骨骼模型建立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79540" y="2449830"/>
            <a:ext cx="4668520" cy="3785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25" y="2449830"/>
            <a:ext cx="6210300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项目构成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400" y="1241739"/>
            <a:ext cx="2140673" cy="28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073" y="966600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</a:pPr>
            <a:r>
              <a:rPr lang="zh-CN" altLang="en-US" sz="2400" b="1" dirty="0">
                <a:solidFill>
                  <a:srgbClr val="445437"/>
                </a:solidFill>
                <a:latin typeface="微软雅黑" panose="020B0503020204020204" charset="-122"/>
                <a:cs typeface="+mn-ea"/>
              </a:rPr>
              <a:t>交互界面设计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5010" y="2052320"/>
            <a:ext cx="49834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PYQT</a:t>
            </a:r>
            <a:r>
              <a:rPr lang="zh-CN" altLang="en-US"/>
              <a:t>设计，包含：</a:t>
            </a:r>
          </a:p>
          <a:p>
            <a:endParaRPr lang="en-US" altLang="zh-CN"/>
          </a:p>
          <a:p>
            <a:r>
              <a:rPr lang="en-US" altLang="zh-CN"/>
              <a:t>unity3D</a:t>
            </a:r>
            <a:r>
              <a:rPr lang="zh-CN" altLang="en-US"/>
              <a:t>场景</a:t>
            </a:r>
          </a:p>
          <a:p>
            <a:endParaRPr lang="zh-CN" altLang="en-US"/>
          </a:p>
          <a:p>
            <a:r>
              <a:rPr lang="zh-CN" altLang="en-US"/>
              <a:t>摄像头图像显示</a:t>
            </a:r>
          </a:p>
          <a:p>
            <a:endParaRPr lang="zh-CN" altLang="en-US"/>
          </a:p>
          <a:p>
            <a:r>
              <a:rPr lang="zh-CN" altLang="en-US"/>
              <a:t>数据区域</a:t>
            </a:r>
          </a:p>
          <a:p>
            <a:endParaRPr lang="zh-CN" altLang="en-US"/>
          </a:p>
          <a:p>
            <a:r>
              <a:rPr lang="zh-CN" altLang="en-US"/>
              <a:t>若干功能按键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670" y="1042035"/>
            <a:ext cx="6407785" cy="49911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33,&quot;width&quot;:924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62,&quot;width&quot;:735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06.0645669291334,&quot;width&quot;:15796.047244094489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Microsoft Office PowerPoint</Application>
  <PresentationFormat>宽屏</PresentationFormat>
  <Paragraphs>136</Paragraphs>
  <Slides>18</Slides>
  <Notes>14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等线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Office 主题​​</vt:lpstr>
      <vt:lpstr>2_OfficePLUS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一下</cp:lastModifiedBy>
  <cp:revision>115</cp:revision>
  <dcterms:created xsi:type="dcterms:W3CDTF">2019-03-11T14:11:00Z</dcterms:created>
  <dcterms:modified xsi:type="dcterms:W3CDTF">2020-11-22T15:48:36Z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